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8" r:id="rId7"/>
    <p:sldId id="261" r:id="rId8"/>
    <p:sldId id="262" r:id="rId9"/>
    <p:sldId id="267" r:id="rId10"/>
    <p:sldId id="268" r:id="rId11"/>
    <p:sldId id="270" r:id="rId12"/>
    <p:sldId id="269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7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7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7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77A1C8-8206-4028-BC4A-F5ADFE5C1553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B13D78-43E1-4753-8FE2-1A398B549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7000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853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/>
              <a:t>ГОСТИНИЧНЫЙ КОМПЛЕКС </a:t>
            </a:r>
          </a:p>
          <a:p>
            <a:pPr algn="ctr"/>
            <a:r>
              <a:rPr lang="ru-RU" sz="2800" b="1" dirty="0"/>
              <a:t>/</a:t>
            </a:r>
            <a:r>
              <a:rPr lang="ru-RU" sz="2800" b="1" u="sng" dirty="0"/>
              <a:t>на пр. Авиаконструкторов/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28696" y="3643314"/>
            <a:ext cx="7715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федерального государственного бюджетного  образовательного учреждения  дополнительного  профессионального образования</a:t>
            </a:r>
          </a:p>
          <a:p>
            <a:pPr algn="ctr"/>
            <a:r>
              <a:rPr lang="ru-RU" b="1" dirty="0"/>
              <a:t>«Санкт-Петербургский институт управления и пищевых технологий»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ru-RU" b="1" dirty="0"/>
              <a:t>ФГБОУ ДПО СПИУПТ)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10477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4282" y="4929198"/>
            <a:ext cx="87868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Адрес:  </a:t>
            </a:r>
            <a:r>
              <a:rPr lang="ru-RU" dirty="0"/>
              <a:t>197373, Санкт-Петербург, пр. Авиаконструкторов, д.23, корп.1, 1-й подъезд. Станция метро "Комендантский проспект", "Пионерская».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2-х  комнатная квартира № 18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6572436" cy="438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-5883" y="10403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</a:t>
            </a:r>
            <a:r>
              <a:rPr lang="en-US" b="1" dirty="0"/>
              <a:t>2500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., койко-место  1</a:t>
            </a:r>
            <a:r>
              <a:rPr lang="en-US" b="1" dirty="0"/>
              <a:t>250</a:t>
            </a:r>
            <a:r>
              <a:rPr lang="ru-RU" b="1" dirty="0"/>
              <a:t>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571612"/>
            <a:ext cx="1643074" cy="20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3744520"/>
            <a:ext cx="1533789" cy="217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2-х  комнатная квартира № 34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8" y="1500174"/>
            <a:ext cx="3286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1 спальня</a:t>
            </a:r>
            <a:r>
              <a:rPr lang="ru-RU" sz="2000" b="1" dirty="0"/>
              <a:t>, стандартное размещение 2 человека,</a:t>
            </a:r>
          </a:p>
          <a:p>
            <a:pPr algn="ctr"/>
            <a:r>
              <a:rPr lang="ru-RU" sz="2000" b="1" dirty="0"/>
              <a:t>максимально в номере –  </a:t>
            </a:r>
          </a:p>
          <a:p>
            <a:pPr algn="ctr"/>
            <a:r>
              <a:rPr lang="ru-RU" sz="2000" b="1" dirty="0"/>
              <a:t>4 человека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813" y="3071810"/>
            <a:ext cx="42841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22"/>
            <a:ext cx="5429256" cy="36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2-х  комнатная квартира № 34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4471" y="108199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- 2</a:t>
            </a:r>
            <a:r>
              <a:rPr lang="en-US" b="1" dirty="0"/>
              <a:t>500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., койко-место  1</a:t>
            </a:r>
            <a:r>
              <a:rPr lang="en-US" b="1" dirty="0"/>
              <a:t>250 </a:t>
            </a:r>
            <a:r>
              <a:rPr lang="ru-RU" b="1" dirty="0"/>
              <a:t>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4298" y="1571612"/>
            <a:ext cx="2906462" cy="43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D:\Марина\СПИУПТ\ГОСТИНИЦА\Фото\кв. 34\IMG_364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571612"/>
            <a:ext cx="26432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 34\IMG_36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643050"/>
            <a:ext cx="278608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6380" y="1357298"/>
            <a:ext cx="3286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 спальни</a:t>
            </a:r>
            <a:r>
              <a:rPr lang="ru-RU" sz="2000" b="1" dirty="0"/>
              <a:t>, стандартное размещение 4 человека</a:t>
            </a:r>
          </a:p>
          <a:p>
            <a:pPr algn="ctr"/>
            <a:r>
              <a:rPr lang="ru-RU" sz="2000" b="1" dirty="0"/>
              <a:t>максимально в номере – до 6  человек</a:t>
            </a:r>
          </a:p>
        </p:txBody>
      </p:sp>
      <p:pic>
        <p:nvPicPr>
          <p:cNvPr id="10" name="Рисунок 9" descr="D:\Марина\СПИУПТ\ГОСТИНИЦА\Фото\кв. 5\IMG_358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786190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арина\СПИУПТ\ГОСТИНИЦА\Фото\кв. 5\IMG_35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000372"/>
            <a:ext cx="50006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арина\СПИУПТ\ГОСТИНИЦА\Фото\кв. 5\IMG_358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1480"/>
            <a:ext cx="47148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0803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., 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  <p:pic>
        <p:nvPicPr>
          <p:cNvPr id="8" name="Рисунок 7" descr="D:\Марина\СПИУПТ\ГОСТИНИЦА\Фото\кв. 5\IMG_358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285748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рина\СПИУПТ\ГОСТИНИЦА\Фото\кв. 5\IMG_358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643050"/>
            <a:ext cx="285752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 5\IMG_358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6210" y="1571612"/>
            <a:ext cx="285748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5</a:t>
            </a:r>
          </a:p>
        </p:txBody>
      </p:sp>
      <p:pic>
        <p:nvPicPr>
          <p:cNvPr id="8" name="Рисунок 7" descr="D:\Марина\СПИУПТ\ГОСТИНИЦА\Фото\кв. 5\IMG_359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592935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 5\IMG_35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286124"/>
            <a:ext cx="1643074" cy="255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арина\СПИУПТ\ГОСТИНИЦА\Фото\кв. 5\IMG_35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571612"/>
            <a:ext cx="1610783" cy="241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92867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., </a:t>
            </a:r>
            <a:r>
              <a:rPr lang="en-US" b="1" dirty="0"/>
              <a:t> </a:t>
            </a:r>
            <a:r>
              <a:rPr lang="ru-RU" b="1" dirty="0"/>
              <a:t>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 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6380" y="1357298"/>
            <a:ext cx="328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 спальни</a:t>
            </a:r>
            <a:r>
              <a:rPr lang="ru-RU" sz="2000" b="1" dirty="0"/>
              <a:t>, стандартное размещений 4 человека,</a:t>
            </a:r>
          </a:p>
          <a:p>
            <a:pPr algn="ctr"/>
            <a:r>
              <a:rPr lang="ru-RU" sz="2000" b="1" dirty="0"/>
              <a:t>максимально – 6 человек</a:t>
            </a:r>
          </a:p>
        </p:txBody>
      </p:sp>
      <p:pic>
        <p:nvPicPr>
          <p:cNvPr id="10" name="Рисунок 9" descr="D:\Марина\СПИУПТ\ГОСТИНИЦА\Фото\кв.9\IMG_36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6346" y="3000372"/>
            <a:ext cx="4767654" cy="294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Марина\СПИУПТ\ГОСТИНИЦА\Фото\кв.9\IMG_36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4641240" cy="30956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9</a:t>
            </a:r>
          </a:p>
        </p:txBody>
      </p:sp>
      <p:pic>
        <p:nvPicPr>
          <p:cNvPr id="9" name="Рисунок 8" descr="D:\Марина\СПИУПТ\ГОСТИНИЦА\Фото\кв.9\IMG_36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48577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арина\СПИУПТ\ГОСТИНИЦА\Фото\кв.9\IMG_36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5" y="1714488"/>
            <a:ext cx="257173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арина\СПИУПТ\ГОСТИНИЦА\Фото\кв.9\IMG_36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2500306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92867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., 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7884" y="1142984"/>
            <a:ext cx="328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 спальни</a:t>
            </a:r>
            <a:r>
              <a:rPr lang="ru-RU" sz="2000" b="1" dirty="0"/>
              <a:t>, стандартное размещение 4 человека</a:t>
            </a:r>
          </a:p>
          <a:p>
            <a:pPr algn="ctr"/>
            <a:r>
              <a:rPr lang="ru-RU" sz="2000" b="1" dirty="0"/>
              <a:t>максимально – 6 человек</a:t>
            </a:r>
          </a:p>
        </p:txBody>
      </p:sp>
      <p:pic>
        <p:nvPicPr>
          <p:cNvPr id="9" name="Рисунок 8" descr="D:\Марина\СПИУПТ\ГОСТИНИЦА\Фото\кв.13\IMG_365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585788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13\IMG_3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357430"/>
            <a:ext cx="264317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13</a:t>
            </a:r>
          </a:p>
        </p:txBody>
      </p:sp>
      <p:pic>
        <p:nvPicPr>
          <p:cNvPr id="8" name="Рисунок 7" descr="D:\Марина\СПИУПТ\ГОСТИНИЦА\Фото\кв.13\IMG_366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714488"/>
            <a:ext cx="564360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рина\СПИУПТ\ГОСТИНИЦА\Фото\кв.13\IMG_36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9" y="1928802"/>
            <a:ext cx="2714612" cy="398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27" y="112098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 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pic>
        <p:nvPicPr>
          <p:cNvPr id="3074" name="Picture 2" descr="http://hlebspb.ru/userfiles/image/Institut/Shema%20kom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642918"/>
            <a:ext cx="6181725" cy="431482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5000636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Как добраться от станции метро "Комендантский проспект"</a:t>
            </a:r>
            <a:br>
              <a:rPr lang="ru-RU" dirty="0"/>
            </a:br>
            <a:r>
              <a:rPr lang="ru-RU" sz="1600" dirty="0"/>
              <a:t>маршрутка № К14, К158, трамвай № 47, 55,</a:t>
            </a:r>
            <a:br>
              <a:rPr lang="ru-RU" sz="1600" dirty="0"/>
            </a:br>
            <a:r>
              <a:rPr lang="ru-RU" sz="1600" dirty="0"/>
              <a:t>до остановки «Школа»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8" y="1643050"/>
            <a:ext cx="328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 спальни</a:t>
            </a:r>
            <a:r>
              <a:rPr lang="ru-RU" sz="2000" b="1" dirty="0"/>
              <a:t>, стандартное размещение 4 человека,</a:t>
            </a:r>
          </a:p>
          <a:p>
            <a:pPr algn="ctr"/>
            <a:r>
              <a:rPr lang="ru-RU" sz="2000" b="1" dirty="0"/>
              <a:t>максимально – 6 человек</a:t>
            </a:r>
          </a:p>
        </p:txBody>
      </p:sp>
      <p:pic>
        <p:nvPicPr>
          <p:cNvPr id="10" name="Рисунок 9" descr="D:\Марина\СПИУПТ\ГОСТИНИЦА\Фото\кв.21\IMG_36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3286124"/>
            <a:ext cx="4500562" cy="271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арина\СПИУПТ\ГОСТИНИЦА\Фото\кв.21\IMG_361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54292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21</a:t>
            </a:r>
          </a:p>
        </p:txBody>
      </p:sp>
      <p:pic>
        <p:nvPicPr>
          <p:cNvPr id="8" name="Рисунок 7" descr="D:\Марина\СПИУПТ\ГОСТИНИЦА\Фото\кв.21\IMG_36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321467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21\IMG_362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071810"/>
            <a:ext cx="45720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арина\СПИУПТ\ГОСТИНИЦА\Фото\кв.21\IMG_36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643050"/>
            <a:ext cx="3071802" cy="199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-9371" y="107878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., 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21</a:t>
            </a:r>
            <a:endParaRPr lang="ru-RU" sz="2400" b="1" i="1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D:\Марина\СПИУПТ\ГОСТИНИЦА\Фото\кв.21\IMG_36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278608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рина\СПИУПТ\ГОСТИНИЦА\Фото\кв.21\IMG_365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571612"/>
            <a:ext cx="271464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21\IMG_36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857364"/>
            <a:ext cx="236016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0" y="110119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., 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endParaRPr lang="ru-RU" sz="2400" b="1" i="1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3570" y="1357298"/>
            <a:ext cx="328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2 спальни</a:t>
            </a:r>
            <a:r>
              <a:rPr lang="ru-RU" sz="2000" b="1" dirty="0"/>
              <a:t>, стандартное размещение 4 человека,</a:t>
            </a:r>
          </a:p>
          <a:p>
            <a:pPr algn="ctr"/>
            <a:r>
              <a:rPr lang="ru-RU" sz="2000" b="1" dirty="0"/>
              <a:t>максимально – 6 человека</a:t>
            </a:r>
          </a:p>
        </p:txBody>
      </p:sp>
      <p:pic>
        <p:nvPicPr>
          <p:cNvPr id="14" name="Рисунок 13" descr="D:\Марина\СПИУПТ\ГОСТИНИЦА\Фото\кв.31\IMG_525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55006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арина\СПИУПТ\ГОСТИНИЦА\Фото\кв.31\IMG_525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857496"/>
            <a:ext cx="4357686" cy="305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endParaRPr lang="ru-RU" sz="2400" b="1" i="1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D:\Марина\СПИУПТ\ГОСТИНИЦА\Фото\кв.31\IMG_524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50"/>
            <a:ext cx="478634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рина\СПИУПТ\ГОСТИНИЦА\Фото\кв.31\IMG_52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286256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31\IMG_524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571612"/>
            <a:ext cx="307183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10924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., 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3-х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endParaRPr lang="ru-RU" sz="2400" b="1" i="1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 descr="D:\Марина\СПИУПТ\ГОСТИНИЦА\Фото\кв.31\IMG_52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3286124"/>
            <a:ext cx="1928794" cy="266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арина\СПИУПТ\ГОСТИНИЦА\Фото\кв.31\IMG_5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235745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арина\СПИУПТ\ГОСТИНИЦА\Фото\кв.31\IMG_524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00174"/>
            <a:ext cx="442915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Марина\СПИУПТ\ГОСТИНИЦА\Фото\кв.31\IMG_52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143380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101112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- 3</a:t>
            </a:r>
            <a:r>
              <a:rPr lang="en-US" b="1" dirty="0"/>
              <a:t>6</a:t>
            </a:r>
            <a:r>
              <a:rPr lang="ru-RU" b="1" dirty="0"/>
              <a:t>00 руб./</a:t>
            </a:r>
            <a:r>
              <a:rPr lang="ru-RU" b="1" dirty="0" err="1"/>
              <a:t>сут</a:t>
            </a:r>
            <a:r>
              <a:rPr lang="ru-RU" b="1" dirty="0"/>
              <a:t>.</a:t>
            </a:r>
            <a:r>
              <a:rPr lang="en-US" b="1" dirty="0"/>
              <a:t>, </a:t>
            </a:r>
            <a:r>
              <a:rPr lang="ru-RU" b="1" dirty="0"/>
              <a:t>койко-место  </a:t>
            </a:r>
            <a:r>
              <a:rPr lang="en-US" b="1" dirty="0"/>
              <a:t>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  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2400" b="1" i="1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х</a:t>
            </a: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</a:t>
            </a:r>
            <a:endParaRPr lang="ru-RU" sz="2400" b="1" i="1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3570" y="1357298"/>
            <a:ext cx="3286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</a:t>
            </a:r>
            <a:r>
              <a:rPr lang="ru-RU" sz="2400" b="1" dirty="0"/>
              <a:t> спальни</a:t>
            </a:r>
            <a:r>
              <a:rPr lang="ru-RU" sz="2000" b="1" dirty="0"/>
              <a:t>, стандартное размещение 6 человек,</a:t>
            </a:r>
          </a:p>
          <a:p>
            <a:pPr algn="ctr"/>
            <a:r>
              <a:rPr lang="ru-RU" sz="2000" b="1" dirty="0"/>
              <a:t>максимально в номере – до 9 человек</a:t>
            </a:r>
          </a:p>
        </p:txBody>
      </p:sp>
      <p:pic>
        <p:nvPicPr>
          <p:cNvPr id="10" name="Рисунок 9" descr="D:\Марина\СПИУПТ\ГОСТИНИЦА\Фото\кв. 20\IMG_5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00438"/>
            <a:ext cx="37862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арина\СПИУПТ\ГОСТИНИЦА\Фото\кв. 20\IMG_523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000108"/>
            <a:ext cx="535785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4-х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07157" y="114298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</a:t>
            </a:r>
            <a:r>
              <a:rPr lang="en-US" b="1" dirty="0"/>
              <a:t>3900</a:t>
            </a:r>
            <a:r>
              <a:rPr lang="ru-RU" b="1" dirty="0"/>
              <a:t>руб./</a:t>
            </a:r>
            <a:r>
              <a:rPr lang="ru-RU" b="1" dirty="0" err="1"/>
              <a:t>сут</a:t>
            </a:r>
            <a:r>
              <a:rPr lang="ru-RU" b="1" dirty="0"/>
              <a:t>.,., койко-место  </a:t>
            </a:r>
            <a:r>
              <a:rPr lang="en-US" b="1" dirty="0"/>
              <a:t>6</a:t>
            </a:r>
            <a:r>
              <a:rPr lang="ru-RU" b="1" dirty="0"/>
              <a:t>50 руб./</a:t>
            </a:r>
            <a:r>
              <a:rPr lang="ru-RU" b="1" dirty="0" err="1"/>
              <a:t>сут</a:t>
            </a:r>
            <a:r>
              <a:rPr lang="ru-RU" b="1" dirty="0"/>
              <a:t>.</a:t>
            </a:r>
          </a:p>
        </p:txBody>
      </p:sp>
      <p:pic>
        <p:nvPicPr>
          <p:cNvPr id="9" name="Рисунок 8" descr="D:\Марина\СПИУПТ\ГОСТИНИЦА\Фото\кв. 20\IMG_522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28574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 20\IMG_52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714488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арина\СПИУПТ\ГОСТИНИЦА\Фото\кв. 20\IMG_5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857628"/>
            <a:ext cx="294369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арина\СПИУПТ\ГОСТИНИЦА\Фото\кв. 20\IMG_522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1643050"/>
            <a:ext cx="307180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4-х  комнатная квартира № </a:t>
            </a:r>
            <a:r>
              <a:rPr lang="en-US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</a:p>
        </p:txBody>
      </p:sp>
      <p:pic>
        <p:nvPicPr>
          <p:cNvPr id="8" name="Рисунок 7" descr="D:\Марина\СПИУПТ\ГОСТИНИЦА\Фото\кв. 20\IMG_522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34180"/>
            <a:ext cx="2928958" cy="41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рина\СПИУПТ\ГОСТИНИЦА\Фото\кв. 20\IMG_52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714488"/>
            <a:ext cx="269484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рина\СПИУПТ\ГОСТИНИЦА\Фото\кв. 20\IMG_52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714488"/>
            <a:ext cx="235745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-36512" y="100765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стоимость номера - </a:t>
            </a:r>
            <a:r>
              <a:rPr lang="en-US" b="1" dirty="0"/>
              <a:t>3900</a:t>
            </a:r>
            <a:r>
              <a:rPr lang="ru-RU" b="1" dirty="0"/>
              <a:t> руб./</a:t>
            </a:r>
            <a:r>
              <a:rPr lang="ru-RU" b="1" dirty="0" err="1"/>
              <a:t>сут</a:t>
            </a:r>
            <a:r>
              <a:rPr lang="ru-RU" b="1" dirty="0"/>
              <a:t>., койко-место  </a:t>
            </a:r>
            <a:r>
              <a:rPr lang="en-US" b="1" dirty="0"/>
              <a:t>6</a:t>
            </a:r>
            <a:r>
              <a:rPr lang="ru-RU" b="1" dirty="0"/>
              <a:t>50 руб./</a:t>
            </a:r>
            <a:r>
              <a:rPr lang="ru-RU" b="1" dirty="0" err="1"/>
              <a:t>сут</a:t>
            </a:r>
            <a:r>
              <a:rPr lang="ru-RU" b="1" dirty="0"/>
              <a:t>.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44" y="714356"/>
            <a:ext cx="88583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Гостиничный комплекс </a:t>
            </a:r>
            <a:r>
              <a:rPr lang="ru-RU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отель для людей, предпочитающих отсутствие суеты и спокойный отдых после напряженного дня.</a:t>
            </a:r>
          </a:p>
          <a:p>
            <a:pPr algn="ctr"/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Это доступный уровень размещения, где внимание сосредоточено на том, что действительно важно: хороший комфортный сон в свежей, чистой и безопасной атмосфере, а также радушный прием. С момента регистрации и до момента отъезда наши гости могут полностью положиться на наш персонал, который отзывчиво помогает  разрешить возникающие у гостей вопросы.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20" y="357187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ДОБРО ПОЖАЛОВАТЬ!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282" y="4572008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/>
              <a:t>Мы знаем, что у Вас есть выбор. </a:t>
            </a:r>
          </a:p>
          <a:p>
            <a:pPr algn="ctr"/>
            <a:r>
              <a:rPr lang="ru-RU" sz="3200" b="1" i="1" dirty="0"/>
              <a:t>СПАСИБО, что выбрали нас!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pic>
        <p:nvPicPr>
          <p:cNvPr id="2050" name="Picture 2" descr="http://hlebspb.ru/userfiles/image/Institut/Shema%20p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642918"/>
            <a:ext cx="6191250" cy="4343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5000636"/>
            <a:ext cx="8429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Как добраться от станции метро «Пионерская"</a:t>
            </a:r>
            <a:br>
              <a:rPr lang="ru-RU" dirty="0"/>
            </a:br>
            <a:r>
              <a:rPr lang="ru-RU" sz="1600" dirty="0"/>
              <a:t>маршрутка № К14,  трамвай № 47, 55,</a:t>
            </a:r>
            <a:br>
              <a:rPr lang="ru-RU" sz="1600" dirty="0"/>
            </a:br>
            <a:r>
              <a:rPr lang="ru-RU" sz="1600" dirty="0"/>
              <a:t>до остановки «Школа»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t="14499" b="4878"/>
          <a:stretch>
            <a:fillRect/>
          </a:stretch>
        </p:blipFill>
        <p:spPr bwMode="auto">
          <a:xfrm>
            <a:off x="142844" y="642918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t="14228" b="4607"/>
          <a:stretch>
            <a:fillRect/>
          </a:stretch>
        </p:blipFill>
        <p:spPr bwMode="auto">
          <a:xfrm>
            <a:off x="3643306" y="1000108"/>
            <a:ext cx="535785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2844" y="4786322"/>
            <a:ext cx="88583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Как добраться из аэропорта «Пулково» на автомобиле</a:t>
            </a:r>
            <a:br>
              <a:rPr lang="ru-RU" dirty="0"/>
            </a:br>
            <a:r>
              <a:rPr lang="ru-RU" sz="1600" dirty="0"/>
              <a:t>из аэропорта до КАДА, потом съезд на ЗСД, прямо по ЗСД, через 22 км съезд на Богатырский проспект, через 700 м налево на </a:t>
            </a:r>
            <a:r>
              <a:rPr lang="ru-RU" sz="1600" dirty="0" err="1"/>
              <a:t>Стародеревенскую</a:t>
            </a:r>
            <a:r>
              <a:rPr lang="ru-RU" sz="1600" dirty="0"/>
              <a:t> улицу, через 700 м прямо – </a:t>
            </a:r>
          </a:p>
          <a:p>
            <a:pPr algn="ctr"/>
            <a:r>
              <a:rPr lang="ru-RU" sz="1600" dirty="0"/>
              <a:t>пр. Авиаконструкторов 1,2 км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44" y="357166"/>
            <a:ext cx="88583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Месторасположение:  </a:t>
            </a:r>
          </a:p>
          <a:p>
            <a:pPr algn="just"/>
            <a:r>
              <a:rPr lang="ru-RU" sz="1400" i="1" dirty="0"/>
              <a:t>Гостиничный комплекс  расположен в Приморском районе г. Санкт-Петербурга. Подходит как для кратковременного, так и для длительного проживания. Расположен в 5 минутах езды наземным транспортом от станции метро «Комендантский проспект», 10 минутах - от станции метро «Пионерская».</a:t>
            </a:r>
          </a:p>
          <a:p>
            <a:pPr algn="just"/>
            <a:r>
              <a:rPr lang="ru-RU" sz="1400" i="1" dirty="0"/>
              <a:t>К услугам гостей магазины («Пятерочка», «7я Семья») и супермаркеты («5 Озер»), салон красоты, кафе «</a:t>
            </a:r>
            <a:r>
              <a:rPr lang="ru-RU" sz="1400" i="1" dirty="0" err="1"/>
              <a:t>Розовый</a:t>
            </a:r>
            <a:r>
              <a:rPr lang="ru-RU" sz="1400" i="1" dirty="0"/>
              <a:t> фламинго», цветочный магазин, банк и почта,  совсем рядом расположен </a:t>
            </a:r>
            <a:r>
              <a:rPr lang="ru-RU" sz="1400" i="1" dirty="0" err="1"/>
              <a:t>Долгоозерный</a:t>
            </a:r>
            <a:r>
              <a:rPr lang="ru-RU" sz="1400" i="1" dirty="0"/>
              <a:t> сквер,  Крымский сквер, музей, неподалеку находятся большой развлекательный комплекс </a:t>
            </a:r>
            <a:r>
              <a:rPr lang="ru-RU" sz="1400" i="1" dirty="0" err="1"/>
              <a:t>Питерлэнд</a:t>
            </a:r>
            <a:r>
              <a:rPr lang="ru-RU" sz="1400" i="1" dirty="0"/>
              <a:t>, парк имени 300-летия Санкт-Петербурга (с пляжем), ЦПКиО. Остановка общественного транспорта - 50 метров. Западный скоростной диаметр, соединяющий север города с центром и югом,  - 2,5 км. </a:t>
            </a:r>
          </a:p>
          <a:p>
            <a:pPr algn="ctr"/>
            <a:r>
              <a:rPr lang="ru-RU" sz="1600" b="1" dirty="0"/>
              <a:t>Гостиничный комплекс выгодно расположен  к месту проведения Чемпионата мира </a:t>
            </a:r>
            <a:r>
              <a:rPr lang="en-US" sz="1600" b="1" dirty="0"/>
              <a:t>2018 </a:t>
            </a:r>
            <a:r>
              <a:rPr lang="ru-RU" sz="1600" b="1" dirty="0"/>
              <a:t>по футболу - стадиону «Зенит-Арена» («Газпром-Арена»), находящемуся в западной части Крестовского острова. Футбольные болельщики смогут добраться  к началу матчей без пробок в рекордно короткие сроки, как на автомобиле, так и на общественном транспорте</a:t>
            </a:r>
            <a:r>
              <a:rPr lang="ru-RU" sz="1600" dirty="0"/>
              <a:t>.</a:t>
            </a:r>
          </a:p>
        </p:txBody>
      </p:sp>
      <p:pic>
        <p:nvPicPr>
          <p:cNvPr id="7" name="Рисунок 6" descr="http://domofoto.ru/photo/00/03/13/3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714752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malls2b.ru/data/images/centers/beca0eea9b0654e68123c47e183dd8b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2981727" cy="223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2.fedpress.ru/thumbs/599/2016/04/noname/pyatorochk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714752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pic>
        <p:nvPicPr>
          <p:cNvPr id="11" name="Рисунок 10" descr="D:\Марина\СПИУПТ\ГОСТИНИЦА\Фото\image 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14356"/>
            <a:ext cx="35719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арина\СПИУПТ\ГОСТИНИЦА\Фото\image (2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714356"/>
            <a:ext cx="457203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арина\СПИУПТ\ГОСТИНИЦА\Фото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429000"/>
            <a:ext cx="1928826" cy="24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12" y="500042"/>
            <a:ext cx="90011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Гостиничный комплекс</a:t>
            </a:r>
            <a:r>
              <a:rPr lang="ru-RU" sz="2000" b="1" i="1" u="sng" dirty="0"/>
              <a:t> </a:t>
            </a:r>
            <a:r>
              <a:rPr lang="ru-RU" sz="2000" b="1" u="sng" dirty="0"/>
              <a:t>предназначен:</a:t>
            </a:r>
          </a:p>
          <a:p>
            <a:pPr>
              <a:buFontTx/>
              <a:buChar char="-"/>
            </a:pPr>
            <a:r>
              <a:rPr lang="ru-RU" i="1" dirty="0"/>
              <a:t> для  приема групп длительного проживания,</a:t>
            </a:r>
          </a:p>
          <a:p>
            <a:pPr>
              <a:buFontTx/>
              <a:buChar char="-"/>
            </a:pPr>
            <a:r>
              <a:rPr lang="ru-RU" i="1" dirty="0"/>
              <a:t> для групп туристов  (спортсмены, школьники, паломники и др.) и гостей  города всех возрастов,</a:t>
            </a:r>
          </a:p>
          <a:p>
            <a:pPr>
              <a:buFontTx/>
              <a:buChar char="-"/>
            </a:pPr>
            <a:r>
              <a:rPr lang="ru-RU" i="1" dirty="0"/>
              <a:t> индивидуальных туристов  и путешественников, людей, приезжающих в служебных и иных целях.</a:t>
            </a:r>
          </a:p>
          <a:p>
            <a:pPr algn="ctr"/>
            <a:r>
              <a:rPr lang="ru-RU" sz="2400" b="1" dirty="0"/>
              <a:t>И может разместить до 120 гостей.</a:t>
            </a:r>
          </a:p>
          <a:p>
            <a:pPr algn="ctr"/>
            <a:r>
              <a:rPr lang="ru-RU" sz="1600" dirty="0"/>
              <a:t>При длительном проживании и для групп предусмотрены скидки.</a:t>
            </a:r>
          </a:p>
          <a:p>
            <a:pPr algn="ctr"/>
            <a:r>
              <a:rPr lang="ru-RU" sz="1600" dirty="0"/>
              <a:t>По предварительной заявке для групп от 10 человек возможно организовать питание в кафе гостиницы (за дополнительную плату).</a:t>
            </a:r>
          </a:p>
        </p:txBody>
      </p:sp>
      <p:pic>
        <p:nvPicPr>
          <p:cNvPr id="3074" name="Picture 2" descr="https://www.smileplanet.ru/upload/hl-photo/ace/dbe/sankt-peterburg_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3500438"/>
            <a:ext cx="3417343" cy="2286016"/>
          </a:xfrm>
          <a:prstGeom prst="rect">
            <a:avLst/>
          </a:prstGeom>
          <a:noFill/>
        </p:spPr>
      </p:pic>
      <p:pic>
        <p:nvPicPr>
          <p:cNvPr id="8" name="Рисунок 7" descr="https://www.smileplanet.ru/upload/resize_cache/hl-photo/439/3c3/1024_800_1/sankt-peterburg_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00438"/>
            <a:ext cx="155277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ww.smileplanet.ru/upload/hl-photo/288/fcd/sankt-peterburg_1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500438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14356"/>
            <a:ext cx="91440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/>
              <a:t>Номерной фонд:</a:t>
            </a:r>
          </a:p>
          <a:p>
            <a:pPr algn="ctr"/>
            <a:r>
              <a:rPr lang="ru-RU" sz="2400" dirty="0"/>
              <a:t>к услугам гостей просторные 2-х, 3-х, 4-х комнатные квартиры (номера)</a:t>
            </a:r>
            <a:r>
              <a:rPr lang="en-US" sz="2400" dirty="0"/>
              <a:t> </a:t>
            </a:r>
            <a:r>
              <a:rPr lang="ru-RU" sz="2400" dirty="0"/>
              <a:t>со всеми удобствами. </a:t>
            </a:r>
          </a:p>
          <a:p>
            <a:pPr algn="ctr"/>
            <a:endParaRPr lang="ru-RU" dirty="0"/>
          </a:p>
          <a:p>
            <a:pPr algn="ctr"/>
            <a:r>
              <a:rPr lang="ru-RU" sz="2400" dirty="0"/>
              <a:t>Номера состоят из:</a:t>
            </a:r>
          </a:p>
          <a:p>
            <a:pPr algn="ctr"/>
            <a:r>
              <a:rPr lang="ru-RU" dirty="0"/>
              <a:t> - </a:t>
            </a:r>
            <a:r>
              <a:rPr lang="ru-RU" b="1" u="sng" dirty="0"/>
              <a:t>гостиной</a:t>
            </a:r>
            <a:r>
              <a:rPr lang="ru-RU" dirty="0"/>
              <a:t>, оформленной в современном стиле;</a:t>
            </a:r>
          </a:p>
          <a:p>
            <a:pPr algn="ctr">
              <a:buFontTx/>
              <a:buChar char="-"/>
            </a:pPr>
            <a:r>
              <a:rPr lang="ru-RU" dirty="0"/>
              <a:t> </a:t>
            </a:r>
            <a:r>
              <a:rPr lang="ru-RU" b="1" u="sng" dirty="0"/>
              <a:t>спальни</a:t>
            </a:r>
            <a:r>
              <a:rPr lang="ru-RU" dirty="0"/>
              <a:t>, одной или нескольких, рассчитанных на двухместное размещение, но возможно и одноместное;</a:t>
            </a:r>
          </a:p>
          <a:p>
            <a:pPr algn="ctr">
              <a:buFontTx/>
              <a:buChar char="-"/>
            </a:pPr>
            <a:r>
              <a:rPr lang="ru-RU" dirty="0"/>
              <a:t> </a:t>
            </a:r>
            <a:r>
              <a:rPr lang="ru-RU" b="1" u="sng" dirty="0"/>
              <a:t>кухни</a:t>
            </a:r>
            <a:r>
              <a:rPr lang="ru-RU" dirty="0"/>
              <a:t>, оборудованной всем необходимым для хранения, приготовления и разогрева пищи (плита, холодильник, электрочайник, комплект посуды);</a:t>
            </a:r>
          </a:p>
          <a:p>
            <a:pPr algn="ctr">
              <a:buFontTx/>
              <a:buChar char="-"/>
            </a:pPr>
            <a:r>
              <a:rPr lang="ru-RU" dirty="0"/>
              <a:t> </a:t>
            </a:r>
            <a:r>
              <a:rPr lang="ru-RU" b="1" u="sng" dirty="0"/>
              <a:t>ванной комнаты</a:t>
            </a:r>
            <a:r>
              <a:rPr lang="ru-RU" dirty="0"/>
              <a:t>, оснащенных современной сантехникой и душевыми кабинами, автономной системой горячего водоснабжения;</a:t>
            </a:r>
          </a:p>
          <a:p>
            <a:pPr algn="ctr">
              <a:buFontTx/>
              <a:buChar char="-"/>
            </a:pPr>
            <a:r>
              <a:rPr lang="ru-RU" dirty="0"/>
              <a:t> в каждом номере есть телефон, телевизор, гладильная доска предоставляется по запросу.</a:t>
            </a:r>
          </a:p>
          <a:p>
            <a:pPr algn="just"/>
            <a:endParaRPr lang="ru-RU" dirty="0"/>
          </a:p>
          <a:p>
            <a:pPr algn="just"/>
            <a:r>
              <a:rPr lang="ru-RU" sz="1400" dirty="0"/>
              <a:t>Гостиницу отличает высокое качество обслуживания и индивидуальный подход к каждому гостю. Еще одно преимущество комплекса – это тишина и безопасность. Войти в гостиничный комплекс можно только  с разрешения консьержа. </a:t>
            </a:r>
            <a:r>
              <a:rPr lang="ru-RU" sz="1400" b="1" dirty="0"/>
              <a:t>К услугам гостей бесплатный </a:t>
            </a:r>
            <a:r>
              <a:rPr lang="en-US" b="1" dirty="0"/>
              <a:t>Wi-Fi</a:t>
            </a:r>
            <a:r>
              <a:rPr lang="ru-RU" sz="1400" b="1" dirty="0"/>
              <a:t>, круглосуточная стойка регистрации, номера для некурящих, семейные номера</a:t>
            </a:r>
            <a:r>
              <a:rPr lang="ru-RU" sz="1600" dirty="0"/>
              <a:t>.</a:t>
            </a:r>
          </a:p>
        </p:txBody>
      </p:sp>
    </p:spTree>
  </p:cSld>
  <p:clrMapOvr>
    <a:masterClrMapping/>
  </p:clrMapOvr>
  <p:transition spd="slow" advClick="0" advTm="7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ГОСТИНИЧНЫЙ КОМПЛЕКС</a:t>
            </a:r>
            <a:r>
              <a:rPr lang="ru-RU" sz="2400" b="1" dirty="0"/>
              <a:t> </a:t>
            </a:r>
            <a:r>
              <a:rPr lang="ru-RU" sz="1600" b="1" dirty="0"/>
              <a:t>/</a:t>
            </a:r>
            <a:r>
              <a:rPr lang="ru-RU" sz="1600" b="1" u="sng" dirty="0"/>
              <a:t>на пр. Авиаконструкторов/ - </a:t>
            </a:r>
            <a:r>
              <a:rPr lang="ru-RU" sz="1200" b="1" u="sng" dirty="0"/>
              <a:t>варианты размещения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43644"/>
            <a:ext cx="857256" cy="5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285984" y="6000768"/>
            <a:ext cx="68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Бронирование номеров: </a:t>
            </a:r>
            <a:endParaRPr lang="en-US" sz="2400" b="1" dirty="0"/>
          </a:p>
          <a:p>
            <a:pPr algn="ctr"/>
            <a:r>
              <a:rPr lang="ru-RU" sz="1600" b="1" dirty="0"/>
              <a:t>по тел. (812) 3073341, факс 3073342</a:t>
            </a:r>
            <a:r>
              <a:rPr lang="en-US" sz="1600" b="1" dirty="0"/>
              <a:t> </a:t>
            </a:r>
            <a:r>
              <a:rPr lang="ru-RU" sz="1600" b="1" dirty="0"/>
              <a:t>или  по </a:t>
            </a:r>
            <a:r>
              <a:rPr lang="en-US" sz="1600" b="1" dirty="0"/>
              <a:t>e-mail</a:t>
            </a:r>
            <a:r>
              <a:rPr lang="ru-RU" sz="1600" b="1" dirty="0"/>
              <a:t>:</a:t>
            </a:r>
            <a:r>
              <a:rPr lang="en-US" sz="1600" b="1" dirty="0"/>
              <a:t> hotelspiupt@bk.ru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11" y="6143644"/>
            <a:ext cx="15716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/>
              <a:t>Санкт-Петербургский институт управления </a:t>
            </a:r>
          </a:p>
          <a:p>
            <a:pPr algn="ctr"/>
            <a:r>
              <a:rPr lang="ru-RU" sz="1050" b="1" dirty="0"/>
              <a:t>и пищевых технологий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500042"/>
            <a:ext cx="450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2-х  комнатная квартира № 18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095393"/>
            <a:ext cx="4286247" cy="285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715008" y="1500174"/>
            <a:ext cx="3286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1 спальня</a:t>
            </a:r>
            <a:r>
              <a:rPr lang="ru-RU" sz="2000" b="1" dirty="0"/>
              <a:t>, стандартное размещение  - 2 человека,</a:t>
            </a:r>
          </a:p>
          <a:p>
            <a:pPr algn="ctr"/>
            <a:r>
              <a:rPr lang="ru-RU" sz="2000" b="1" dirty="0"/>
              <a:t>максимально в номере – </a:t>
            </a:r>
          </a:p>
          <a:p>
            <a:pPr algn="ctr"/>
            <a:r>
              <a:rPr lang="en-US" sz="2000" b="1" dirty="0"/>
              <a:t>4</a:t>
            </a:r>
            <a:r>
              <a:rPr lang="ru-RU" sz="2000" b="1" dirty="0"/>
              <a:t> человека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54627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7000">
    <p:wipe dir="d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652</TotalTime>
  <Words>1821</Words>
  <Application>Microsoft Office PowerPoint</Application>
  <PresentationFormat>Экран (4:3)</PresentationFormat>
  <Paragraphs>232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Tw Cen MT</vt:lpstr>
      <vt:lpstr>Wingdings</vt:lpstr>
      <vt:lpstr>Wingdings 2</vt:lpstr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collega</dc:creator>
  <cp:lastModifiedBy>Дмитриева Анастасия</cp:lastModifiedBy>
  <cp:revision>113</cp:revision>
  <dcterms:created xsi:type="dcterms:W3CDTF">2017-09-06T13:06:13Z</dcterms:created>
  <dcterms:modified xsi:type="dcterms:W3CDTF">2023-12-19T13:05:35Z</dcterms:modified>
</cp:coreProperties>
</file>